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Default Extension="svg" ContentType="image/svg+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DADB"/>
    <a:srgbClr val="C2003F"/>
    <a:srgbClr val="C00002"/>
    <a:srgbClr val="F4B184"/>
    <a:srgbClr val="FEC003"/>
    <a:srgbClr val="71AC47"/>
    <a:srgbClr val="2E74B5"/>
    <a:srgbClr val="BCD8EF"/>
    <a:srgbClr val="C6E1B8"/>
    <a:srgbClr val="F5B18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112"/>
    <p:restoredTop sz="94680"/>
  </p:normalViewPr>
  <p:slideViewPr>
    <p:cSldViewPr snapToGrid="0" snapToObjects="1">
      <p:cViewPr>
        <p:scale>
          <a:sx n="25" d="100"/>
          <a:sy n="25" d="100"/>
        </p:scale>
        <p:origin x="-1596" y="1284"/>
      </p:cViewPr>
      <p:guideLst>
        <p:guide orient="horz" pos="11338"/>
        <p:guide pos="793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BA571-26BF-7647-A8DF-414706082DCE}" type="datetimeFigureOut">
              <a:rPr lang="x-none" smtClean="0"/>
              <a:pPr/>
              <a:t>25.11.2022</a:t>
            </a:fld>
            <a:endParaRPr lang="x-none"/>
          </a:p>
        </p:txBody>
      </p:sp>
      <p:sp>
        <p:nvSpPr>
          <p:cNvPr id="4" name="Slide Image Placeholder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35D77-B5A4-3746-9561-6674858869FD}" type="slidenum">
              <a:rPr lang="x-none" smtClean="0"/>
              <a:pPr/>
              <a:t>‹#›</a:t>
            </a:fld>
            <a:endParaRPr lang="x-none"/>
          </a:p>
        </p:txBody>
      </p:sp>
    </p:spTree>
    <p:extLst>
      <p:ext uri="{BB962C8B-B14F-4D97-AF65-F5344CB8AC3E}">
        <p14:creationId xmlns="" xmlns:p14="http://schemas.microsoft.com/office/powerpoint/2010/main" val="108946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4A35D77-B5A4-3746-9561-6674858869FD}" type="slidenum">
              <a:rPr lang="x-none" smtClean="0"/>
              <a:pPr/>
              <a:t>1</a:t>
            </a:fld>
            <a:endParaRPr lang="x-none"/>
          </a:p>
        </p:txBody>
      </p:sp>
    </p:spTree>
    <p:extLst>
      <p:ext uri="{BB962C8B-B14F-4D97-AF65-F5344CB8AC3E}">
        <p14:creationId xmlns="" xmlns:p14="http://schemas.microsoft.com/office/powerpoint/2010/main" val="61209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en-US"/>
              <a:t>Click to edit Master title style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41393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10851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286969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213237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en-US"/>
              <a:t>Click to edit Master title style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246620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181208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4" name="Content Placeholder 3"/>
          <p:cNvSpPr>
            <a:spLocks noGrp="1"/>
          </p:cNvSpPr>
          <p:nvPr>
            <p:ph sz="half" idx="2"/>
          </p:nvPr>
        </p:nvSpPr>
        <p:spPr>
          <a:xfrm>
            <a:off x="1735783" y="13149904"/>
            <a:ext cx="10660769"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6" name="Content Placeholder 5"/>
          <p:cNvSpPr>
            <a:spLocks noGrp="1"/>
          </p:cNvSpPr>
          <p:nvPr>
            <p:ph sz="quarter" idx="4"/>
          </p:nvPr>
        </p:nvSpPr>
        <p:spPr>
          <a:xfrm>
            <a:off x="12757489" y="13149904"/>
            <a:ext cx="1071327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47578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225969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260185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335310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146217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B7CE193C-512D-2541-905B-FDFE2361D555}" type="datetimeFigureOut">
              <a:rPr lang="x-none" smtClean="0"/>
              <a:pPr/>
              <a:t>25.11.2022</a:t>
            </a:fld>
            <a:endParaRPr lang="x-none"/>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3D24F395-7F59-D346-89C4-87DB6353A495}" type="slidenum">
              <a:rPr lang="x-none" smtClean="0"/>
              <a:pPr/>
              <a:t>‹#›</a:t>
            </a:fld>
            <a:endParaRPr lang="x-none"/>
          </a:p>
        </p:txBody>
      </p:sp>
    </p:spTree>
    <p:extLst>
      <p:ext uri="{BB962C8B-B14F-4D97-AF65-F5344CB8AC3E}">
        <p14:creationId xmlns="" xmlns:p14="http://schemas.microsoft.com/office/powerpoint/2010/main" val="490805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0.png"/><Relationship Id="rId26" Type="http://schemas.openxmlformats.org/officeDocument/2006/relationships/image" Target="../media/image17.png"/><Relationship Id="rId3" Type="http://schemas.openxmlformats.org/officeDocument/2006/relationships/notesSlide" Target="../notesSlides/notesSlide1.xml"/><Relationship Id="rId21" Type="http://schemas.openxmlformats.org/officeDocument/2006/relationships/image" Target="../media/image13.png"/><Relationship Id="rId7" Type="http://schemas.openxmlformats.org/officeDocument/2006/relationships/image" Target="../media/image5.svg"/><Relationship Id="rId12" Type="http://schemas.openxmlformats.org/officeDocument/2006/relationships/image" Target="../media/image7.png"/><Relationship Id="rId17" Type="http://schemas.openxmlformats.org/officeDocument/2006/relationships/hyperlink" Target="http://www.icse.eu/international-projects/most" TargetMode="External"/><Relationship Id="rId25" Type="http://schemas.openxmlformats.org/officeDocument/2006/relationships/image" Target="../media/image16.png"/><Relationship Id="rId2" Type="http://schemas.openxmlformats.org/officeDocument/2006/relationships/slideLayout" Target="../slideLayouts/slideLayout1.xml"/><Relationship Id="rId16" Type="http://schemas.openxmlformats.org/officeDocument/2006/relationships/image" Target="../media/image9.jpeg"/><Relationship Id="rId20" Type="http://schemas.openxmlformats.org/officeDocument/2006/relationships/image" Target="../media/image12.png"/><Relationship Id="rId29" Type="http://schemas.openxmlformats.org/officeDocument/2006/relationships/image" Target="../media/image20.jpe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oleObject" Target="../embeddings/oleObject1.bin"/><Relationship Id="rId5" Type="http://schemas.openxmlformats.org/officeDocument/2006/relationships/image" Target="../media/image3.png"/><Relationship Id="rId15" Type="http://schemas.openxmlformats.org/officeDocument/2006/relationships/image" Target="../media/image13.svg"/><Relationship Id="rId23" Type="http://schemas.openxmlformats.org/officeDocument/2006/relationships/image" Target="../media/image15.png"/><Relationship Id="rId28" Type="http://schemas.openxmlformats.org/officeDocument/2006/relationships/image" Target="../media/image19.jpeg"/><Relationship Id="rId10" Type="http://schemas.openxmlformats.org/officeDocument/2006/relationships/image" Target="../media/image6.png"/><Relationship Id="rId19" Type="http://schemas.openxmlformats.org/officeDocument/2006/relationships/image" Target="../media/image11.emf"/><Relationship Id="rId31" Type="http://schemas.openxmlformats.org/officeDocument/2006/relationships/image" Target="../media/image22.jpe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8.png"/><Relationship Id="rId22" Type="http://schemas.openxmlformats.org/officeDocument/2006/relationships/image" Target="../media/image14.emf"/><Relationship Id="rId27" Type="http://schemas.openxmlformats.org/officeDocument/2006/relationships/image" Target="../media/image18.jpeg"/><Relationship Id="rId30"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xmlns="" id="{8BF611A5-0A7A-8A4B-BBBF-2E2336A0A134}"/>
              </a:ext>
            </a:extLst>
          </p:cNvPr>
          <p:cNvSpPr/>
          <p:nvPr/>
        </p:nvSpPr>
        <p:spPr>
          <a:xfrm>
            <a:off x="6300787" y="30428418"/>
            <a:ext cx="712763" cy="122979"/>
          </a:xfrm>
          <a:prstGeom prst="roundRect">
            <a:avLst/>
          </a:prstGeom>
          <a:solidFill>
            <a:srgbClr val="FFD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descr="Logo&#10;&#10;Description automatically generated">
            <a:extLst>
              <a:ext uri="{FF2B5EF4-FFF2-40B4-BE49-F238E27FC236}">
                <a16:creationId xmlns:a16="http://schemas.microsoft.com/office/drawing/2014/main" xmlns="" id="{3043473C-0888-9C43-ADCD-6BCCFEDB61F5}"/>
              </a:ext>
            </a:extLst>
          </p:cNvPr>
          <p:cNvPicPr>
            <a:picLocks noChangeAspect="1"/>
          </p:cNvPicPr>
          <p:nvPr/>
        </p:nvPicPr>
        <p:blipFill>
          <a:blip r:embed="rId4"/>
          <a:stretch>
            <a:fillRect/>
          </a:stretch>
        </p:blipFill>
        <p:spPr>
          <a:xfrm>
            <a:off x="19185466" y="2018316"/>
            <a:ext cx="4398935" cy="1423221"/>
          </a:xfrm>
          <a:prstGeom prst="rect">
            <a:avLst/>
          </a:prstGeom>
        </p:spPr>
      </p:pic>
      <p:pic>
        <p:nvPicPr>
          <p:cNvPr id="13" name="Picture 12" descr="Logo&#10;&#10;Description automatically generated">
            <a:extLst>
              <a:ext uri="{FF2B5EF4-FFF2-40B4-BE49-F238E27FC236}">
                <a16:creationId xmlns:a16="http://schemas.microsoft.com/office/drawing/2014/main" xmlns="" id="{95D7447A-8275-A34A-B18B-D1ECF42387E3}"/>
              </a:ext>
            </a:extLst>
          </p:cNvPr>
          <p:cNvPicPr>
            <a:picLocks noChangeAspect="1"/>
          </p:cNvPicPr>
          <p:nvPr/>
        </p:nvPicPr>
        <p:blipFill>
          <a:blip r:embed="rId5"/>
          <a:stretch>
            <a:fillRect/>
          </a:stretch>
        </p:blipFill>
        <p:spPr>
          <a:xfrm>
            <a:off x="1069835" y="2271659"/>
            <a:ext cx="3540265" cy="1969331"/>
          </a:xfrm>
          <a:prstGeom prst="rect">
            <a:avLst/>
          </a:prstGeom>
        </p:spPr>
      </p:pic>
      <p:sp>
        <p:nvSpPr>
          <p:cNvPr id="25" name="Oval 24">
            <a:extLst>
              <a:ext uri="{FF2B5EF4-FFF2-40B4-BE49-F238E27FC236}">
                <a16:creationId xmlns:a16="http://schemas.microsoft.com/office/drawing/2014/main" xmlns="" id="{9F865BC5-9858-2647-B212-37CD74540357}"/>
              </a:ext>
            </a:extLst>
          </p:cNvPr>
          <p:cNvSpPr>
            <a:spLocks noChangeAspect="1"/>
          </p:cNvSpPr>
          <p:nvPr/>
        </p:nvSpPr>
        <p:spPr>
          <a:xfrm>
            <a:off x="673879" y="12320112"/>
            <a:ext cx="1800000" cy="1800000"/>
          </a:xfrm>
          <a:prstGeom prst="ellipse">
            <a:avLst/>
          </a:prstGeom>
          <a:solidFill>
            <a:srgbClr val="F4B1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26" name="Oval 25">
            <a:extLst>
              <a:ext uri="{FF2B5EF4-FFF2-40B4-BE49-F238E27FC236}">
                <a16:creationId xmlns:a16="http://schemas.microsoft.com/office/drawing/2014/main" xmlns="" id="{98DD3063-15F1-8C44-AA5D-5C0255D38CFA}"/>
              </a:ext>
            </a:extLst>
          </p:cNvPr>
          <p:cNvSpPr>
            <a:spLocks noChangeAspect="1"/>
          </p:cNvSpPr>
          <p:nvPr/>
        </p:nvSpPr>
        <p:spPr>
          <a:xfrm>
            <a:off x="853879" y="12500112"/>
            <a:ext cx="1440000" cy="14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22" name="Oval 21">
            <a:extLst>
              <a:ext uri="{FF2B5EF4-FFF2-40B4-BE49-F238E27FC236}">
                <a16:creationId xmlns:a16="http://schemas.microsoft.com/office/drawing/2014/main" xmlns="" id="{96B1AD99-3D73-F94A-B9F2-062F040581AC}"/>
              </a:ext>
            </a:extLst>
          </p:cNvPr>
          <p:cNvSpPr>
            <a:spLocks noChangeAspect="1"/>
          </p:cNvSpPr>
          <p:nvPr/>
        </p:nvSpPr>
        <p:spPr>
          <a:xfrm>
            <a:off x="1232475" y="12814368"/>
            <a:ext cx="924231" cy="936957"/>
          </a:xfrm>
          <a:prstGeom prst="ellipse">
            <a:avLst/>
          </a:prstGeom>
          <a:solidFill>
            <a:srgbClr val="FCE5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27" name="Rounded Rectangle 26">
            <a:extLst>
              <a:ext uri="{FF2B5EF4-FFF2-40B4-BE49-F238E27FC236}">
                <a16:creationId xmlns:a16="http://schemas.microsoft.com/office/drawing/2014/main" xmlns="" id="{4C3B8462-2877-5848-8281-A6C6AD05079D}"/>
              </a:ext>
            </a:extLst>
          </p:cNvPr>
          <p:cNvSpPr/>
          <p:nvPr/>
        </p:nvSpPr>
        <p:spPr>
          <a:xfrm>
            <a:off x="1218832" y="165938"/>
            <a:ext cx="22466259" cy="1463040"/>
          </a:xfrm>
          <a:prstGeom prst="roundRect">
            <a:avLst/>
          </a:prstGeom>
          <a:solidFill>
            <a:srgbClr val="C2003F"/>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200" b="1" dirty="0">
                <a:solidFill>
                  <a:srgbClr val="FFFF00"/>
                </a:solidFill>
                <a:latin typeface="Arial Black" panose="020B0A04020102020204" pitchFamily="34" charset="0"/>
              </a:rPr>
              <a:t>Lamp control with smartphone</a:t>
            </a:r>
            <a:endParaRPr lang="en-US" sz="7200" b="1" dirty="0">
              <a:solidFill>
                <a:srgbClr val="FFFF00"/>
              </a:solidFill>
              <a:latin typeface="Times New Roman" panose="02020603050405020304" pitchFamily="18" charset="0"/>
              <a:cs typeface="Times New Roman" panose="02020603050405020304" pitchFamily="18" charset="0"/>
            </a:endParaRPr>
          </a:p>
        </p:txBody>
      </p:sp>
      <p:pic>
        <p:nvPicPr>
          <p:cNvPr id="41" name="Graphic 40" descr="Marketing with solid fill">
            <a:extLst>
              <a:ext uri="{FF2B5EF4-FFF2-40B4-BE49-F238E27FC236}">
                <a16:creationId xmlns:a16="http://schemas.microsoft.com/office/drawing/2014/main" xmlns="" id="{5639B5CF-933E-6F48-80C9-A651706103A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88391" y="12833377"/>
            <a:ext cx="846052" cy="846052"/>
          </a:xfrm>
          <a:prstGeom prst="rect">
            <a:avLst/>
          </a:prstGeom>
        </p:spPr>
      </p:pic>
      <p:sp>
        <p:nvSpPr>
          <p:cNvPr id="64" name="Rounded Rectangle 63">
            <a:extLst>
              <a:ext uri="{FF2B5EF4-FFF2-40B4-BE49-F238E27FC236}">
                <a16:creationId xmlns:a16="http://schemas.microsoft.com/office/drawing/2014/main" xmlns="" id="{AE37061F-3F7E-AD46-9C7B-0B25CD3DE67D}"/>
              </a:ext>
            </a:extLst>
          </p:cNvPr>
          <p:cNvSpPr/>
          <p:nvPr/>
        </p:nvSpPr>
        <p:spPr>
          <a:xfrm>
            <a:off x="624940" y="5360489"/>
            <a:ext cx="22765791" cy="166692"/>
          </a:xfrm>
          <a:prstGeom prst="roundRect">
            <a:avLst/>
          </a:prstGeom>
          <a:solidFill>
            <a:srgbClr val="C2003F"/>
          </a:solidFill>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x-none"/>
          </a:p>
        </p:txBody>
      </p:sp>
      <p:sp>
        <p:nvSpPr>
          <p:cNvPr id="65" name="Rounded Rectangle 64">
            <a:extLst>
              <a:ext uri="{FF2B5EF4-FFF2-40B4-BE49-F238E27FC236}">
                <a16:creationId xmlns:a16="http://schemas.microsoft.com/office/drawing/2014/main" xmlns="" id="{01E88128-74F2-AF46-851F-6C5923FC7FCA}"/>
              </a:ext>
            </a:extLst>
          </p:cNvPr>
          <p:cNvSpPr/>
          <p:nvPr/>
        </p:nvSpPr>
        <p:spPr>
          <a:xfrm>
            <a:off x="615050" y="9817023"/>
            <a:ext cx="22964835" cy="499474"/>
          </a:xfrm>
          <a:prstGeom prst="roundRect">
            <a:avLst/>
          </a:prstGeom>
          <a:solidFill>
            <a:srgbClr val="C2003F"/>
          </a:solidFill>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x-none"/>
          </a:p>
        </p:txBody>
      </p:sp>
      <p:sp>
        <p:nvSpPr>
          <p:cNvPr id="2" name="Rectangle 1">
            <a:extLst>
              <a:ext uri="{FF2B5EF4-FFF2-40B4-BE49-F238E27FC236}">
                <a16:creationId xmlns:a16="http://schemas.microsoft.com/office/drawing/2014/main" xmlns="" id="{D7BCE08B-3AE3-BE47-9223-29894EB21C53}"/>
              </a:ext>
            </a:extLst>
          </p:cNvPr>
          <p:cNvSpPr/>
          <p:nvPr/>
        </p:nvSpPr>
        <p:spPr>
          <a:xfrm>
            <a:off x="2670804" y="12014818"/>
            <a:ext cx="4968488" cy="823752"/>
          </a:xfrm>
          <a:prstGeom prst="rect">
            <a:avLst/>
          </a:prstGeom>
        </p:spPr>
        <p:txBody>
          <a:bodyPr wrap="square">
            <a:spAutoFit/>
          </a:bodyPr>
          <a:lstStyle/>
          <a:p>
            <a:pPr algn="just">
              <a:lnSpc>
                <a:spcPct val="150000"/>
              </a:lnSpc>
            </a:pPr>
            <a:r>
              <a:rPr lang="kk-KZ"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xmlns="" id="{FE74802B-5816-F842-93C1-52E41315AB6E}"/>
              </a:ext>
            </a:extLst>
          </p:cNvPr>
          <p:cNvSpPr txBox="1"/>
          <p:nvPr/>
        </p:nvSpPr>
        <p:spPr>
          <a:xfrm>
            <a:off x="15195386" y="12345671"/>
            <a:ext cx="8389020" cy="3293209"/>
          </a:xfrm>
          <a:prstGeom prst="rect">
            <a:avLst/>
          </a:prstGeom>
          <a:noFill/>
        </p:spPr>
        <p:txBody>
          <a:bodyPr wrap="square" rtlCol="0">
            <a:spAutoFit/>
          </a:bodyPr>
          <a:lstStyle/>
          <a:p>
            <a:endParaRPr lang="en-US" dirty="0"/>
          </a:p>
          <a:p>
            <a:pPr lvl="1" algn="just"/>
            <a:r>
              <a:rPr lang="en-US" sz="3800" dirty="0">
                <a:latin typeface="Times New Roman" panose="02020603050405020304" pitchFamily="18" charset="0"/>
                <a:cs typeface="Times New Roman" panose="02020603050405020304" pitchFamily="18" charset="0"/>
              </a:rPr>
              <a:t>We control the light and fan by voice using a smartphone. Here we will use </a:t>
            </a:r>
            <a:r>
              <a:rPr lang="en-US" sz="3800" dirty="0" err="1">
                <a:latin typeface="Times New Roman" panose="02020603050405020304" pitchFamily="18" charset="0"/>
                <a:cs typeface="Times New Roman" panose="02020603050405020304" pitchFamily="18" charset="0"/>
              </a:rPr>
              <a:t>arduino</a:t>
            </a:r>
            <a:r>
              <a:rPr lang="en-US" sz="3800" dirty="0">
                <a:latin typeface="Times New Roman" panose="02020603050405020304" pitchFamily="18" charset="0"/>
                <a:cs typeface="Times New Roman" panose="02020603050405020304" pitchFamily="18" charset="0"/>
              </a:rPr>
              <a:t> parts and create a series of programs. If we take the fan here, it works with 5 volts of power.  </a:t>
            </a:r>
            <a:endParaRPr lang="x-none" sz="3800" dirty="0">
              <a:solidFill>
                <a:srgbClr val="080808"/>
              </a:solidFill>
              <a:latin typeface="Times New Roman" panose="02020603050405020304" pitchFamily="18" charset="0"/>
              <a:cs typeface="Times New Roman" panose="02020603050405020304" pitchFamily="18" charset="0"/>
            </a:endParaRPr>
          </a:p>
        </p:txBody>
      </p:sp>
      <p:sp>
        <p:nvSpPr>
          <p:cNvPr id="40" name="Oval 39">
            <a:extLst>
              <a:ext uri="{FF2B5EF4-FFF2-40B4-BE49-F238E27FC236}">
                <a16:creationId xmlns:a16="http://schemas.microsoft.com/office/drawing/2014/main" xmlns="" id="{8D13B364-B012-8C46-BAFA-A436C10D70E7}"/>
              </a:ext>
            </a:extLst>
          </p:cNvPr>
          <p:cNvSpPr>
            <a:spLocks noChangeAspect="1"/>
          </p:cNvSpPr>
          <p:nvPr/>
        </p:nvSpPr>
        <p:spPr>
          <a:xfrm>
            <a:off x="12970957" y="12318843"/>
            <a:ext cx="1800000" cy="1800000"/>
          </a:xfrm>
          <a:prstGeom prst="ellipse">
            <a:avLst/>
          </a:prstGeom>
          <a:solidFill>
            <a:srgbClr val="FEC0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42" name="Oval 41">
            <a:extLst>
              <a:ext uri="{FF2B5EF4-FFF2-40B4-BE49-F238E27FC236}">
                <a16:creationId xmlns:a16="http://schemas.microsoft.com/office/drawing/2014/main" xmlns="" id="{7072C415-0803-BF40-AB76-7ED3DA600E77}"/>
              </a:ext>
            </a:extLst>
          </p:cNvPr>
          <p:cNvSpPr>
            <a:spLocks noChangeAspect="1"/>
          </p:cNvSpPr>
          <p:nvPr/>
        </p:nvSpPr>
        <p:spPr>
          <a:xfrm>
            <a:off x="13150957" y="12498843"/>
            <a:ext cx="1440000" cy="14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43" name="Oval 42">
            <a:extLst>
              <a:ext uri="{FF2B5EF4-FFF2-40B4-BE49-F238E27FC236}">
                <a16:creationId xmlns:a16="http://schemas.microsoft.com/office/drawing/2014/main" xmlns="" id="{0A43B071-E193-0A4F-94A4-1178A28E8C08}"/>
              </a:ext>
            </a:extLst>
          </p:cNvPr>
          <p:cNvSpPr>
            <a:spLocks noChangeAspect="1"/>
          </p:cNvSpPr>
          <p:nvPr/>
        </p:nvSpPr>
        <p:spPr>
          <a:xfrm>
            <a:off x="13408841" y="12752159"/>
            <a:ext cx="924231" cy="936957"/>
          </a:xfrm>
          <a:prstGeom prst="ellipse">
            <a:avLst/>
          </a:prstGeom>
          <a:solidFill>
            <a:srgbClr val="FFF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pic>
        <p:nvPicPr>
          <p:cNvPr id="39" name="Graphic 38" descr="Group brainstorm with solid fill">
            <a:extLst>
              <a:ext uri="{FF2B5EF4-FFF2-40B4-BE49-F238E27FC236}">
                <a16:creationId xmlns:a16="http://schemas.microsoft.com/office/drawing/2014/main" xmlns="" id="{3ABAF490-C2D7-6042-BEAE-2BF87F52D8E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3448672" y="12800185"/>
            <a:ext cx="847485" cy="847485"/>
          </a:xfrm>
          <a:prstGeom prst="rect">
            <a:avLst/>
          </a:prstGeom>
        </p:spPr>
      </p:pic>
      <p:sp>
        <p:nvSpPr>
          <p:cNvPr id="15" name="Rectangle 14">
            <a:extLst>
              <a:ext uri="{FF2B5EF4-FFF2-40B4-BE49-F238E27FC236}">
                <a16:creationId xmlns:a16="http://schemas.microsoft.com/office/drawing/2014/main" xmlns="" id="{0FE8F5DB-8635-C443-83A8-2DFA98F1DE63}"/>
              </a:ext>
            </a:extLst>
          </p:cNvPr>
          <p:cNvSpPr/>
          <p:nvPr/>
        </p:nvSpPr>
        <p:spPr>
          <a:xfrm>
            <a:off x="12553328" y="16599138"/>
            <a:ext cx="5446467" cy="823752"/>
          </a:xfrm>
          <a:prstGeom prst="rect">
            <a:avLst/>
          </a:prstGeom>
        </p:spPr>
        <p:txBody>
          <a:bodyPr wrap="square">
            <a:spAutoFit/>
          </a:bodyPr>
          <a:lstStyle/>
          <a:p>
            <a:pPr marL="323850" indent="-323850" algn="just">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a:t>
            </a:r>
            <a:endParaRPr lang="x-none" sz="3600" dirty="0">
              <a:latin typeface="Times New Roman" panose="02020603050405020304" pitchFamily="18" charset="0"/>
              <a:cs typeface="Times New Roman" panose="02020603050405020304" pitchFamily="18" charset="0"/>
            </a:endParaRPr>
          </a:p>
        </p:txBody>
      </p:sp>
      <p:sp>
        <p:nvSpPr>
          <p:cNvPr id="57" name="Oval 56">
            <a:extLst>
              <a:ext uri="{FF2B5EF4-FFF2-40B4-BE49-F238E27FC236}">
                <a16:creationId xmlns:a16="http://schemas.microsoft.com/office/drawing/2014/main" xmlns="" id="{7DAA14D2-01D1-6442-A3D1-3DC3D4F9D5FD}"/>
              </a:ext>
            </a:extLst>
          </p:cNvPr>
          <p:cNvSpPr>
            <a:spLocks noChangeAspect="1"/>
          </p:cNvSpPr>
          <p:nvPr/>
        </p:nvSpPr>
        <p:spPr>
          <a:xfrm>
            <a:off x="615050" y="18902793"/>
            <a:ext cx="1800000" cy="1800000"/>
          </a:xfrm>
          <a:prstGeom prst="ellipse">
            <a:avLst/>
          </a:prstGeom>
          <a:solidFill>
            <a:srgbClr val="BF0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61" name="Oval 60">
            <a:extLst>
              <a:ext uri="{FF2B5EF4-FFF2-40B4-BE49-F238E27FC236}">
                <a16:creationId xmlns:a16="http://schemas.microsoft.com/office/drawing/2014/main" xmlns="" id="{502161F7-9F1D-5141-A78D-5D744DF9ABBD}"/>
              </a:ext>
            </a:extLst>
          </p:cNvPr>
          <p:cNvSpPr>
            <a:spLocks noChangeAspect="1"/>
          </p:cNvSpPr>
          <p:nvPr/>
        </p:nvSpPr>
        <p:spPr>
          <a:xfrm>
            <a:off x="752022" y="19125374"/>
            <a:ext cx="1440000" cy="14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62" name="Oval 61">
            <a:extLst>
              <a:ext uri="{FF2B5EF4-FFF2-40B4-BE49-F238E27FC236}">
                <a16:creationId xmlns:a16="http://schemas.microsoft.com/office/drawing/2014/main" xmlns="" id="{34DD6859-D2E9-5D4B-8283-B2A036DF3F2A}"/>
              </a:ext>
            </a:extLst>
          </p:cNvPr>
          <p:cNvSpPr>
            <a:spLocks noChangeAspect="1"/>
          </p:cNvSpPr>
          <p:nvPr/>
        </p:nvSpPr>
        <p:spPr>
          <a:xfrm>
            <a:off x="886816" y="19282344"/>
            <a:ext cx="1125484" cy="1140981"/>
          </a:xfrm>
          <a:prstGeom prst="ellipse">
            <a:avLst/>
          </a:prstGeom>
          <a:solidFill>
            <a:srgbClr val="F5B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pic>
        <p:nvPicPr>
          <p:cNvPr id="35" name="Graphic 34" descr="Cheers with solid fill">
            <a:extLst>
              <a:ext uri="{FF2B5EF4-FFF2-40B4-BE49-F238E27FC236}">
                <a16:creationId xmlns:a16="http://schemas.microsoft.com/office/drawing/2014/main" xmlns="" id="{58ABA7A7-8493-1044-AF25-2F3B7E4FED2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102192" y="19486282"/>
            <a:ext cx="815811" cy="815811"/>
          </a:xfrm>
          <a:prstGeom prst="rect">
            <a:avLst/>
          </a:prstGeom>
        </p:spPr>
      </p:pic>
      <p:sp>
        <p:nvSpPr>
          <p:cNvPr id="17" name="Rectangle 16">
            <a:extLst>
              <a:ext uri="{FF2B5EF4-FFF2-40B4-BE49-F238E27FC236}">
                <a16:creationId xmlns:a16="http://schemas.microsoft.com/office/drawing/2014/main" xmlns="" id="{0A07FCA7-1BF8-0444-91CA-89043F349503}"/>
              </a:ext>
            </a:extLst>
          </p:cNvPr>
          <p:cNvSpPr/>
          <p:nvPr/>
        </p:nvSpPr>
        <p:spPr>
          <a:xfrm>
            <a:off x="795294" y="21711505"/>
            <a:ext cx="10985926" cy="823752"/>
          </a:xfrm>
          <a:prstGeom prst="rect">
            <a:avLst/>
          </a:prstGeom>
        </p:spPr>
        <p:txBody>
          <a:bodyPr wrap="square">
            <a:spAutoFit/>
          </a:bodyPr>
          <a:lstStyle/>
          <a:p>
            <a:pPr algn="just">
              <a:lnSpc>
                <a:spcPct val="150000"/>
              </a:lnSpc>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8" name="Oval 77">
            <a:extLst>
              <a:ext uri="{FF2B5EF4-FFF2-40B4-BE49-F238E27FC236}">
                <a16:creationId xmlns:a16="http://schemas.microsoft.com/office/drawing/2014/main" xmlns="" id="{EDF13A80-BD57-0443-9102-91304418D948}"/>
              </a:ext>
            </a:extLst>
          </p:cNvPr>
          <p:cNvSpPr>
            <a:spLocks noChangeAspect="1"/>
          </p:cNvSpPr>
          <p:nvPr/>
        </p:nvSpPr>
        <p:spPr>
          <a:xfrm>
            <a:off x="27316418" y="27982427"/>
            <a:ext cx="924231" cy="936957"/>
          </a:xfrm>
          <a:prstGeom prst="ellipse">
            <a:avLst/>
          </a:prstGeom>
          <a:solidFill>
            <a:srgbClr val="C6E1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81" name="TextBox 80">
            <a:extLst>
              <a:ext uri="{FF2B5EF4-FFF2-40B4-BE49-F238E27FC236}">
                <a16:creationId xmlns:a16="http://schemas.microsoft.com/office/drawing/2014/main" xmlns="" id="{327F786B-C34F-8046-9628-5FB81F064F30}"/>
              </a:ext>
            </a:extLst>
          </p:cNvPr>
          <p:cNvSpPr txBox="1"/>
          <p:nvPr/>
        </p:nvSpPr>
        <p:spPr>
          <a:xfrm>
            <a:off x="12883345" y="30017597"/>
            <a:ext cx="338554" cy="1067600"/>
          </a:xfrm>
          <a:prstGeom prst="rect">
            <a:avLst/>
          </a:prstGeom>
          <a:noFill/>
        </p:spPr>
        <p:txBody>
          <a:bodyPr wrap="none" rtlCol="0">
            <a:spAutoFit/>
          </a:bodyPr>
          <a:lstStyle/>
          <a:p>
            <a:pPr>
              <a:lnSpc>
                <a:spcPct val="150000"/>
              </a:lnSpc>
            </a:pPr>
            <a:r>
              <a:rPr lang="en-US" sz="4800" dirty="0">
                <a:solidFill>
                  <a:srgbClr val="2E74B5"/>
                </a:solidFill>
                <a:latin typeface="Times New Roman" panose="02020603050405020304" pitchFamily="18" charset="0"/>
                <a:cs typeface="Times New Roman" panose="02020603050405020304" pitchFamily="18" charset="0"/>
              </a:rPr>
              <a:t> </a:t>
            </a:r>
            <a:endParaRPr lang="x-none" sz="4800" dirty="0">
              <a:solidFill>
                <a:srgbClr val="2E74B5"/>
              </a:solidFill>
              <a:latin typeface="Times New Roman" panose="02020603050405020304" pitchFamily="18" charset="0"/>
              <a:cs typeface="Times New Roman" panose="02020603050405020304" pitchFamily="18" charset="0"/>
            </a:endParaRPr>
          </a:p>
        </p:txBody>
      </p:sp>
      <p:sp>
        <p:nvSpPr>
          <p:cNvPr id="82" name="Oval 81">
            <a:extLst>
              <a:ext uri="{FF2B5EF4-FFF2-40B4-BE49-F238E27FC236}">
                <a16:creationId xmlns:a16="http://schemas.microsoft.com/office/drawing/2014/main" xmlns="" id="{BA30EA6D-6BFB-5D4F-91D7-A7A623191F4B}"/>
              </a:ext>
            </a:extLst>
          </p:cNvPr>
          <p:cNvSpPr>
            <a:spLocks noChangeAspect="1"/>
          </p:cNvSpPr>
          <p:nvPr/>
        </p:nvSpPr>
        <p:spPr>
          <a:xfrm>
            <a:off x="17196100" y="25896200"/>
            <a:ext cx="1607390" cy="1006274"/>
          </a:xfrm>
          <a:prstGeom prst="ellipse">
            <a:avLst/>
          </a:prstGeom>
          <a:solidFill>
            <a:srgbClr val="2E74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84" name="Oval 83">
            <a:extLst>
              <a:ext uri="{FF2B5EF4-FFF2-40B4-BE49-F238E27FC236}">
                <a16:creationId xmlns:a16="http://schemas.microsoft.com/office/drawing/2014/main" xmlns="" id="{0FA2F0FF-73AC-7B48-ABCD-C90B31715FFE}"/>
              </a:ext>
            </a:extLst>
          </p:cNvPr>
          <p:cNvSpPr>
            <a:spLocks noChangeAspect="1"/>
          </p:cNvSpPr>
          <p:nvPr/>
        </p:nvSpPr>
        <p:spPr>
          <a:xfrm>
            <a:off x="29706954" y="32259775"/>
            <a:ext cx="924231" cy="936957"/>
          </a:xfrm>
          <a:prstGeom prst="ellipse">
            <a:avLst/>
          </a:prstGeom>
          <a:solidFill>
            <a:srgbClr val="BCD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pic>
        <p:nvPicPr>
          <p:cNvPr id="86" name="Graphic 85" descr="Magnifying glass with solid fill">
            <a:extLst>
              <a:ext uri="{FF2B5EF4-FFF2-40B4-BE49-F238E27FC236}">
                <a16:creationId xmlns:a16="http://schemas.microsoft.com/office/drawing/2014/main" xmlns="" id="{F7438E70-4E68-CD4A-92C4-6D54E7959F6B}"/>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6440911" y="32462587"/>
            <a:ext cx="864554" cy="864554"/>
          </a:xfrm>
          <a:prstGeom prst="rect">
            <a:avLst/>
          </a:prstGeom>
        </p:spPr>
      </p:pic>
      <p:pic>
        <p:nvPicPr>
          <p:cNvPr id="33" name="Graphic 32" descr="Eye with solid fill">
            <a:extLst>
              <a:ext uri="{FF2B5EF4-FFF2-40B4-BE49-F238E27FC236}">
                <a16:creationId xmlns:a16="http://schemas.microsoft.com/office/drawing/2014/main" xmlns="" id="{02C67656-694F-364C-B492-664FBE7A0AB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5432311" y="32263785"/>
            <a:ext cx="504000" cy="504000"/>
          </a:xfrm>
          <a:prstGeom prst="rect">
            <a:avLst/>
          </a:prstGeom>
        </p:spPr>
      </p:pic>
      <p:sp>
        <p:nvSpPr>
          <p:cNvPr id="44" name="Rectangle 43">
            <a:extLst>
              <a:ext uri="{FF2B5EF4-FFF2-40B4-BE49-F238E27FC236}">
                <a16:creationId xmlns:a16="http://schemas.microsoft.com/office/drawing/2014/main" xmlns="" id="{3C85BE3E-BBC4-3047-8F13-2C75CB46D702}"/>
              </a:ext>
            </a:extLst>
          </p:cNvPr>
          <p:cNvSpPr/>
          <p:nvPr/>
        </p:nvSpPr>
        <p:spPr>
          <a:xfrm>
            <a:off x="14894328" y="25893312"/>
            <a:ext cx="9681497" cy="823752"/>
          </a:xfrm>
          <a:prstGeom prst="rect">
            <a:avLst/>
          </a:prstGeom>
        </p:spPr>
        <p:txBody>
          <a:bodyPr wrap="square">
            <a:spAutoFit/>
          </a:bodyPr>
          <a:lstStyle/>
          <a:p>
            <a:pPr>
              <a:lnSpc>
                <a:spcPct val="150000"/>
              </a:lnSpc>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3600" dirty="0">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xmlns="" id="{2830376E-6070-9242-8EE2-886B7E76800B}"/>
              </a:ext>
            </a:extLst>
          </p:cNvPr>
          <p:cNvSpPr/>
          <p:nvPr/>
        </p:nvSpPr>
        <p:spPr>
          <a:xfrm>
            <a:off x="15195386" y="31296820"/>
            <a:ext cx="9350781" cy="834524"/>
          </a:xfrm>
          <a:prstGeom prst="rect">
            <a:avLst/>
          </a:prstGeom>
        </p:spPr>
        <p:txBody>
          <a:bodyPr wrap="square">
            <a:spAutoFit/>
          </a:bodyPr>
          <a:lstStyle/>
          <a:p>
            <a:pPr algn="just">
              <a:lnSpc>
                <a:spcPct val="150000"/>
              </a:lnSpc>
            </a:pPr>
            <a:r>
              <a:rPr lang="en-US" sz="3600" dirty="0">
                <a:solidFill>
                  <a:srgbClr val="000000"/>
                </a:solidFill>
                <a:latin typeface="Times New Roman" panose="02020603050405020304" pitchFamily="18" charset="0"/>
                <a:ea typeface="Times New Roman" panose="02020603050405020304" pitchFamily="18" charset="0"/>
              </a:rPr>
              <a:t> </a:t>
            </a:r>
            <a:endParaRPr lang="tr-TR" sz="3600" dirty="0"/>
          </a:p>
        </p:txBody>
      </p:sp>
      <p:sp>
        <p:nvSpPr>
          <p:cNvPr id="49" name="Rectangle 48">
            <a:extLst>
              <a:ext uri="{FF2B5EF4-FFF2-40B4-BE49-F238E27FC236}">
                <a16:creationId xmlns:a16="http://schemas.microsoft.com/office/drawing/2014/main" xmlns="" id="{36C40D46-7B00-7D4E-9BA8-58F3A500000B}"/>
              </a:ext>
            </a:extLst>
          </p:cNvPr>
          <p:cNvSpPr/>
          <p:nvPr/>
        </p:nvSpPr>
        <p:spPr>
          <a:xfrm>
            <a:off x="6884271" y="2791361"/>
            <a:ext cx="11431431" cy="2554545"/>
          </a:xfrm>
          <a:prstGeom prst="rect">
            <a:avLst/>
          </a:prstGeom>
        </p:spPr>
        <p:txBody>
          <a:bodyPr wrap="square">
            <a:spAutoFit/>
          </a:bodyPr>
          <a:lstStyle/>
          <a:p>
            <a:pPr algn="ctr"/>
            <a:r>
              <a:rPr lang="en-US" sz="4400" b="1" dirty="0" err="1">
                <a:latin typeface="Times New Roman" panose="02020603050405020304" pitchFamily="18" charset="0"/>
                <a:ea typeface="Calibri" panose="020F0502020204030204" pitchFamily="34" charset="0"/>
                <a:cs typeface="Times New Roman" panose="02020603050405020304" pitchFamily="18" charset="0"/>
              </a:rPr>
              <a:t>Asel</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latin typeface="Times New Roman" panose="02020603050405020304" pitchFamily="18" charset="0"/>
                <a:ea typeface="Calibri" panose="020F0502020204030204" pitchFamily="34" charset="0"/>
                <a:cs typeface="Times New Roman" panose="02020603050405020304" pitchFamily="18" charset="0"/>
              </a:rPr>
              <a:t>Aykozy</a:t>
            </a:r>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M. </a:t>
            </a:r>
            <a:r>
              <a:rPr lang="en-US" sz="4400" b="1" dirty="0" err="1" smtClean="0">
                <a:latin typeface="Times New Roman" panose="02020603050405020304" pitchFamily="18" charset="0"/>
                <a:ea typeface="Calibri" panose="020F0502020204030204" pitchFamily="34" charset="0"/>
                <a:cs typeface="Times New Roman" panose="02020603050405020304" pitchFamily="18" charset="0"/>
              </a:rPr>
              <a:t>Auezov</a:t>
            </a: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 South </a:t>
            </a:r>
            <a:r>
              <a:rPr lang="en-US" sz="4400" b="1" dirty="0">
                <a:latin typeface="Times New Roman" panose="02020603050405020304" pitchFamily="18" charset="0"/>
                <a:ea typeface="Calibri" panose="020F0502020204030204" pitchFamily="34" charset="0"/>
                <a:cs typeface="Times New Roman" panose="02020603050405020304" pitchFamily="18" charset="0"/>
              </a:rPr>
              <a:t>Kazakhstan </a:t>
            </a: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university</a:t>
            </a:r>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kk-KZ" sz="3200" dirty="0">
                <a:latin typeface="Times New Roman" panose="02020603050405020304" pitchFamily="18" charset="0"/>
                <a:ea typeface="Calibri" panose="020F0502020204030204" pitchFamily="34" charset="0"/>
                <a:cs typeface="Times New Roman" panose="02020603050405020304" pitchFamily="18" charset="0"/>
              </a:rPr>
              <a:t> </a:t>
            </a:r>
            <a:endParaRPr lang="x-none"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xmlns="" id="{A00F03DF-7342-2446-A87A-334F7F09CCBF}"/>
              </a:ext>
            </a:extLst>
          </p:cNvPr>
          <p:cNvSpPr/>
          <p:nvPr/>
        </p:nvSpPr>
        <p:spPr>
          <a:xfrm>
            <a:off x="640864" y="5345906"/>
            <a:ext cx="22624626" cy="4970591"/>
          </a:xfrm>
          <a:prstGeom prst="rect">
            <a:avLst/>
          </a:prstGeom>
        </p:spPr>
        <p:txBody>
          <a:bodyPr wrap="square">
            <a:spAutoFit/>
          </a:bodyPr>
          <a:lstStyle/>
          <a:p>
            <a:pPr>
              <a:lnSpc>
                <a:spcPct val="150000"/>
              </a:lnSpc>
            </a:pPr>
            <a:r>
              <a:rPr lang="kk-KZ"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altLang="ko-KR" sz="4400" b="1" dirty="0" smtClean="0">
                <a:solidFill>
                  <a:schemeClr val="tx1">
                    <a:lumMod val="95000"/>
                    <a:lumOff val="5000"/>
                  </a:schemeClr>
                </a:solidFill>
                <a:latin typeface="Times New Roman" panose="02020603050405020304" pitchFamily="18" charset="0"/>
                <a:cs typeface="Times New Roman" panose="02020603050405020304" pitchFamily="18" charset="0"/>
              </a:rPr>
              <a:t>Lamp </a:t>
            </a:r>
            <a:r>
              <a:rPr lang="en-US" altLang="ko-KR" sz="4400" b="1" dirty="0">
                <a:solidFill>
                  <a:schemeClr val="tx1">
                    <a:lumMod val="95000"/>
                    <a:lumOff val="5000"/>
                  </a:schemeClr>
                </a:solidFill>
                <a:latin typeface="Times New Roman" panose="02020603050405020304" pitchFamily="18" charset="0"/>
                <a:cs typeface="Times New Roman" panose="02020603050405020304" pitchFamily="18" charset="0"/>
              </a:rPr>
              <a:t>control with smartphone</a:t>
            </a:r>
            <a:r>
              <a:rPr lang="kk-KZ" altLang="ko-KR" sz="4400"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nSpc>
                <a:spcPct val="150000"/>
              </a:lnSpc>
            </a:pPr>
            <a:r>
              <a:rPr lang="en-US" altLang="ko-KR" sz="4400" b="1" dirty="0">
                <a:solidFill>
                  <a:schemeClr val="tx1">
                    <a:lumMod val="95000"/>
                    <a:lumOff val="5000"/>
                  </a:schemeClr>
                </a:solidFill>
                <a:latin typeface="Times New Roman" panose="02020603050405020304" pitchFamily="18" charset="0"/>
                <a:cs typeface="Times New Roman" panose="02020603050405020304" pitchFamily="18" charset="0"/>
              </a:rPr>
              <a:t>Aims of project work</a:t>
            </a:r>
            <a:r>
              <a:rPr lang="kk-KZ" altLang="ko-KR" sz="4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ko-KR" sz="4400" b="1" dirty="0">
                <a:solidFill>
                  <a:schemeClr val="tx1">
                    <a:lumMod val="95000"/>
                    <a:lumOff val="5000"/>
                  </a:schemeClr>
                </a:solidFill>
                <a:latin typeface="Times New Roman" panose="02020603050405020304" pitchFamily="18" charset="0"/>
                <a:cs typeface="Times New Roman" panose="02020603050405020304" pitchFamily="18" charset="0"/>
              </a:rPr>
              <a:t> Define the w</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ays to turn on the light and fan by voice using a smartphone, </a:t>
            </a:r>
            <a:r>
              <a:rPr lang="kk-KZ" sz="4400" b="1" dirty="0">
                <a:solidFill>
                  <a:schemeClr val="tx1">
                    <a:lumMod val="95000"/>
                    <a:lumOff val="5000"/>
                  </a:schemeClr>
                </a:solidFill>
                <a:latin typeface="Times New Roman" panose="02020603050405020304" pitchFamily="18" charset="0"/>
                <a:cs typeface="Times New Roman" panose="02020603050405020304" pitchFamily="18" charset="0"/>
              </a:rPr>
              <a:t>saves time and  gives </a:t>
            </a:r>
            <a:r>
              <a:rPr lang="kk-KZ" sz="4400" b="1" dirty="0" smtClean="0">
                <a:solidFill>
                  <a:schemeClr val="tx1">
                    <a:lumMod val="95000"/>
                    <a:lumOff val="5000"/>
                  </a:schemeClr>
                </a:solidFill>
                <a:latin typeface="Times New Roman" panose="02020603050405020304" pitchFamily="18" charset="0"/>
                <a:cs typeface="Times New Roman" panose="02020603050405020304" pitchFamily="18" charset="0"/>
              </a:rPr>
              <a:t>a</a:t>
            </a:r>
            <a:r>
              <a:rPr lang="en-US" sz="4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kk-KZ" sz="4400" b="1" dirty="0" smtClean="0">
                <a:solidFill>
                  <a:schemeClr val="tx1">
                    <a:lumMod val="95000"/>
                    <a:lumOff val="5000"/>
                  </a:schemeClr>
                </a:solidFill>
                <a:latin typeface="Times New Roman" panose="02020603050405020304" pitchFamily="18" charset="0"/>
                <a:cs typeface="Times New Roman" panose="02020603050405020304" pitchFamily="18" charset="0"/>
              </a:rPr>
              <a:t>comfortable </a:t>
            </a:r>
            <a:r>
              <a:rPr lang="kk-KZ" sz="4400" b="1" dirty="0">
                <a:solidFill>
                  <a:schemeClr val="tx1">
                    <a:lumMod val="95000"/>
                    <a:lumOff val="5000"/>
                  </a:schemeClr>
                </a:solidFill>
                <a:latin typeface="Times New Roman" panose="02020603050405020304" pitchFamily="18" charset="0"/>
                <a:cs typeface="Times New Roman" panose="02020603050405020304" pitchFamily="18" charset="0"/>
              </a:rPr>
              <a:t>mood.</a:t>
            </a:r>
            <a:endParaRPr lang="x-none" sz="4400" dirty="0"/>
          </a:p>
          <a:p>
            <a:pPr>
              <a:lnSpc>
                <a:spcPct val="200000"/>
              </a:lnSpc>
            </a:pPr>
            <a:endParaRPr lang="kk-KZ" altLang="ko-KR" sz="4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5" name="Rounded Rectangle 94">
            <a:extLst>
              <a:ext uri="{FF2B5EF4-FFF2-40B4-BE49-F238E27FC236}">
                <a16:creationId xmlns:a16="http://schemas.microsoft.com/office/drawing/2014/main" xmlns="" id="{DAC54B8F-5BB4-FE4A-96D0-B47126AB6A3F}"/>
              </a:ext>
            </a:extLst>
          </p:cNvPr>
          <p:cNvSpPr/>
          <p:nvPr/>
        </p:nvSpPr>
        <p:spPr>
          <a:xfrm>
            <a:off x="285351" y="34305905"/>
            <a:ext cx="24624000" cy="108000"/>
          </a:xfrm>
          <a:prstGeom prst="roundRect">
            <a:avLst/>
          </a:prstGeom>
          <a:solidFill>
            <a:srgbClr val="C2003F"/>
          </a:solidFill>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x-none"/>
          </a:p>
        </p:txBody>
      </p:sp>
      <p:sp>
        <p:nvSpPr>
          <p:cNvPr id="8" name="Rectangle 7">
            <a:extLst>
              <a:ext uri="{FF2B5EF4-FFF2-40B4-BE49-F238E27FC236}">
                <a16:creationId xmlns:a16="http://schemas.microsoft.com/office/drawing/2014/main" xmlns="" id="{297321B9-58A9-E348-8932-39E68BE8BF7F}"/>
              </a:ext>
            </a:extLst>
          </p:cNvPr>
          <p:cNvSpPr/>
          <p:nvPr/>
        </p:nvSpPr>
        <p:spPr>
          <a:xfrm>
            <a:off x="10359992" y="7720325"/>
            <a:ext cx="8988401" cy="692497"/>
          </a:xfrm>
          <a:prstGeom prst="rect">
            <a:avLst/>
          </a:prstGeom>
        </p:spPr>
        <p:txBody>
          <a:bodyPr wrap="square">
            <a:spAutoFit/>
          </a:bodyPr>
          <a:lstStyle/>
          <a:p>
            <a:pPr>
              <a:lnSpc>
                <a:spcPct val="150000"/>
              </a:lnSpc>
            </a:pPr>
            <a:r>
              <a:rPr lang="kk-KZ" sz="2600" dirty="0">
                <a:solidFill>
                  <a:srgbClr val="000000"/>
                </a:solidFill>
                <a:latin typeface="Times New Roman" panose="02020603050405020304" pitchFamily="18" charset="0"/>
                <a:cs typeface="Times New Roman" panose="02020603050405020304" pitchFamily="18" charset="0"/>
              </a:rPr>
              <a:t> </a:t>
            </a:r>
            <a:r>
              <a:rPr lang="en-US" sz="2600" dirty="0" smtClean="0">
                <a:solidFill>
                  <a:srgbClr val="000000"/>
                </a:solidFill>
                <a:latin typeface="Times New Roman" panose="02020603050405020304" pitchFamily="18" charset="0"/>
                <a:cs typeface="Times New Roman" panose="02020603050405020304" pitchFamily="18" charset="0"/>
              </a:rPr>
              <a:t>0</a:t>
            </a:r>
            <a:endParaRPr lang="x-none" sz="2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6" name="Rectangle 65">
            <a:extLst>
              <a:ext uri="{FF2B5EF4-FFF2-40B4-BE49-F238E27FC236}">
                <a16:creationId xmlns:a16="http://schemas.microsoft.com/office/drawing/2014/main" xmlns="" id="{9C7EC106-3132-5549-B8CE-B5A93A85F2BF}"/>
              </a:ext>
            </a:extLst>
          </p:cNvPr>
          <p:cNvSpPr/>
          <p:nvPr/>
        </p:nvSpPr>
        <p:spPr>
          <a:xfrm>
            <a:off x="17284495" y="16599138"/>
            <a:ext cx="5980996" cy="2308324"/>
          </a:xfrm>
          <a:prstGeom prst="rect">
            <a:avLst/>
          </a:prstGeom>
        </p:spPr>
        <p:txBody>
          <a:bodyPr wrap="square">
            <a:spAutoFit/>
          </a:bodyPr>
          <a:lstStyle/>
          <a:p>
            <a:pPr algn="r"/>
            <a:r>
              <a:rPr lang="en-US" sz="3600" dirty="0">
                <a:solidFill>
                  <a:srgbClr val="000000"/>
                </a:solidFill>
                <a:latin typeface="Roboto"/>
              </a:rPr>
              <a:t>An </a:t>
            </a:r>
            <a:r>
              <a:rPr lang="en-US" sz="3600" dirty="0" err="1">
                <a:solidFill>
                  <a:srgbClr val="000000"/>
                </a:solidFill>
                <a:latin typeface="Roboto"/>
              </a:rPr>
              <a:t>arduino</a:t>
            </a:r>
            <a:r>
              <a:rPr lang="en-US" sz="3600" dirty="0">
                <a:solidFill>
                  <a:srgbClr val="000000"/>
                </a:solidFill>
                <a:latin typeface="Roboto"/>
              </a:rPr>
              <a:t> microcontroller is installed, our </a:t>
            </a:r>
            <a:r>
              <a:rPr lang="en-US" sz="3600" dirty="0" err="1">
                <a:solidFill>
                  <a:srgbClr val="000000"/>
                </a:solidFill>
                <a:latin typeface="Roboto"/>
              </a:rPr>
              <a:t>bluetooth</a:t>
            </a:r>
            <a:r>
              <a:rPr lang="en-US" sz="3600" dirty="0">
                <a:solidFill>
                  <a:srgbClr val="000000"/>
                </a:solidFill>
                <a:latin typeface="Roboto"/>
              </a:rPr>
              <a:t> module HC-06 is connected to </a:t>
            </a:r>
            <a:r>
              <a:rPr lang="en-US" sz="3600" b="1" dirty="0">
                <a:solidFill>
                  <a:srgbClr val="000000"/>
                </a:solidFill>
                <a:latin typeface="Roboto"/>
              </a:rPr>
              <a:t>it,</a:t>
            </a:r>
            <a:endParaRPr lang="x-none" sz="3600" b="1" dirty="0"/>
          </a:p>
        </p:txBody>
      </p:sp>
      <p:sp>
        <p:nvSpPr>
          <p:cNvPr id="63" name="Rectangle 62">
            <a:extLst>
              <a:ext uri="{FF2B5EF4-FFF2-40B4-BE49-F238E27FC236}">
                <a16:creationId xmlns:a16="http://schemas.microsoft.com/office/drawing/2014/main" xmlns="" id="{8C3257A8-9213-7E4C-9D01-1435DE57EF1D}"/>
              </a:ext>
            </a:extLst>
          </p:cNvPr>
          <p:cNvSpPr/>
          <p:nvPr/>
        </p:nvSpPr>
        <p:spPr>
          <a:xfrm>
            <a:off x="6852741" y="12014818"/>
            <a:ext cx="4968488" cy="1654748"/>
          </a:xfrm>
          <a:prstGeom prst="rect">
            <a:avLst/>
          </a:prstGeom>
        </p:spPr>
        <p:txBody>
          <a:bodyPr wrap="square">
            <a:spAutoFit/>
          </a:bodyPr>
          <a:lstStyle/>
          <a:p>
            <a:pPr algn="just">
              <a:lnSpc>
                <a:spcPct val="150000"/>
              </a:lnSpc>
            </a:pPr>
            <a:endParaRPr lang="x-none"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kk-KZ" sz="3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xmlns="" id="{1F8C39B7-B6B6-EB4E-AFC0-21F61F4653C6}"/>
              </a:ext>
            </a:extLst>
          </p:cNvPr>
          <p:cNvCxnSpPr>
            <a:cxnSpLocks/>
          </p:cNvCxnSpPr>
          <p:nvPr/>
        </p:nvCxnSpPr>
        <p:spPr>
          <a:xfrm>
            <a:off x="8802687" y="12500112"/>
            <a:ext cx="0" cy="3767315"/>
          </a:xfrm>
          <a:prstGeom prst="line">
            <a:avLst/>
          </a:prstGeom>
          <a:ln w="57150">
            <a:solidFill>
              <a:srgbClr val="C2003F"/>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67D6B522-99B4-EF40-9288-D95DF224F9AC}"/>
              </a:ext>
            </a:extLst>
          </p:cNvPr>
          <p:cNvSpPr txBox="1"/>
          <p:nvPr/>
        </p:nvSpPr>
        <p:spPr>
          <a:xfrm>
            <a:off x="2825538" y="12014818"/>
            <a:ext cx="6388657" cy="834524"/>
          </a:xfrm>
          <a:prstGeom prst="rect">
            <a:avLst/>
          </a:prstGeom>
          <a:noFill/>
        </p:spPr>
        <p:txBody>
          <a:bodyPr wrap="square" rtlCol="0">
            <a:spAutoFit/>
          </a:bodyPr>
          <a:lstStyle/>
          <a:p>
            <a:pPr>
              <a:lnSpc>
                <a:spcPct val="150000"/>
              </a:lnSpc>
            </a:pPr>
            <a:r>
              <a:rPr lang="en-US" sz="3600" b="1" dirty="0"/>
              <a:t>Necessary tools and materials</a:t>
            </a:r>
            <a:endParaRPr lang="x-none" sz="3600" dirty="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xmlns="" id="{D0F1C7B9-D6F8-0041-8BB4-10D670BF1DBD}"/>
              </a:ext>
            </a:extLst>
          </p:cNvPr>
          <p:cNvSpPr txBox="1"/>
          <p:nvPr/>
        </p:nvSpPr>
        <p:spPr>
          <a:xfrm>
            <a:off x="6840289" y="14494956"/>
            <a:ext cx="5624027" cy="823752"/>
          </a:xfrm>
          <a:prstGeom prst="rect">
            <a:avLst/>
          </a:prstGeom>
          <a:noFill/>
        </p:spPr>
        <p:txBody>
          <a:bodyPr wrap="square" rtlCol="0">
            <a:spAutoFit/>
          </a:bodyPr>
          <a:lstStyle/>
          <a:p>
            <a:pPr>
              <a:lnSpc>
                <a:spcPct val="150000"/>
              </a:lnSpc>
            </a:pPr>
            <a:r>
              <a:rPr lang="kk-KZ" sz="3600" dirty="0">
                <a:latin typeface="Times New Roman" panose="02020603050405020304" pitchFamily="18" charset="0"/>
                <a:cs typeface="Times New Roman" panose="02020603050405020304" pitchFamily="18" charset="0"/>
              </a:rPr>
              <a:t> </a:t>
            </a:r>
            <a:endParaRPr lang="x-none" sz="3600" dirty="0">
              <a:latin typeface="Times New Roman" panose="02020603050405020304" pitchFamily="18" charset="0"/>
              <a:cs typeface="Times New Roman" panose="02020603050405020304" pitchFamily="18" charset="0"/>
            </a:endParaRPr>
          </a:p>
        </p:txBody>
      </p:sp>
      <p:pic>
        <p:nvPicPr>
          <p:cNvPr id="85" name="Picture 84" descr="Logo&#10;&#10;Description automatically generated">
            <a:extLst>
              <a:ext uri="{FF2B5EF4-FFF2-40B4-BE49-F238E27FC236}">
                <a16:creationId xmlns:a16="http://schemas.microsoft.com/office/drawing/2014/main" xmlns="" id="{58E6B093-1215-584D-8AE7-2C1CBC0E8A73}"/>
              </a:ext>
            </a:extLst>
          </p:cNvPr>
          <p:cNvPicPr>
            <a:picLocks noChangeAspect="1"/>
          </p:cNvPicPr>
          <p:nvPr/>
        </p:nvPicPr>
        <p:blipFill rotWithShape="1">
          <a:blip r:embed="rId16"/>
          <a:srcRect l="6219" r="12255"/>
          <a:stretch/>
        </p:blipFill>
        <p:spPr>
          <a:xfrm>
            <a:off x="13401499" y="34529626"/>
            <a:ext cx="1412908" cy="1234800"/>
          </a:xfrm>
          <a:prstGeom prst="rect">
            <a:avLst/>
          </a:prstGeom>
        </p:spPr>
      </p:pic>
      <p:sp>
        <p:nvSpPr>
          <p:cNvPr id="4" name="TextBox 3">
            <a:extLst>
              <a:ext uri="{FF2B5EF4-FFF2-40B4-BE49-F238E27FC236}">
                <a16:creationId xmlns:a16="http://schemas.microsoft.com/office/drawing/2014/main" xmlns="" id="{8CDB66D0-99B9-CC0C-7708-218825CCC4B7}"/>
              </a:ext>
            </a:extLst>
          </p:cNvPr>
          <p:cNvSpPr txBox="1"/>
          <p:nvPr/>
        </p:nvSpPr>
        <p:spPr>
          <a:xfrm>
            <a:off x="19383273" y="4496224"/>
            <a:ext cx="3882217" cy="369332"/>
          </a:xfrm>
          <a:prstGeom prst="rect">
            <a:avLst/>
          </a:prstGeom>
          <a:noFill/>
        </p:spPr>
        <p:txBody>
          <a:bodyPr wrap="square">
            <a:spAutoFit/>
          </a:bodyPr>
          <a:lstStyle/>
          <a:p>
            <a:r>
              <a:rPr lang="x-none" dirty="0">
                <a:latin typeface="Times New Roman" panose="02020603050405020304" pitchFamily="18" charset="0"/>
                <a:cs typeface="Times New Roman" panose="02020603050405020304" pitchFamily="18" charset="0"/>
                <a:hlinkClick r:id="rId17"/>
              </a:rPr>
              <a:t>www.icse.eu/international-projects/most</a:t>
            </a:r>
            <a:r>
              <a:rPr lang="x-none" dirty="0">
                <a:latin typeface="Times New Roman" panose="02020603050405020304" pitchFamily="18" charset="0"/>
                <a:cs typeface="Times New Roman" panose="02020603050405020304" pitchFamily="18" charset="0"/>
              </a:rPr>
              <a:t> </a:t>
            </a:r>
          </a:p>
        </p:txBody>
      </p:sp>
      <p:pic>
        <p:nvPicPr>
          <p:cNvPr id="36" name="Picture 35">
            <a:extLst>
              <a:ext uri="{FF2B5EF4-FFF2-40B4-BE49-F238E27FC236}">
                <a16:creationId xmlns:a16="http://schemas.microsoft.com/office/drawing/2014/main" xmlns="" id="{ADA1C876-DC7F-A273-758B-43D77B8272A8}"/>
              </a:ext>
            </a:extLst>
          </p:cNvPr>
          <p:cNvPicPr>
            <a:picLocks noChangeAspect="1"/>
          </p:cNvPicPr>
          <p:nvPr/>
        </p:nvPicPr>
        <p:blipFill rotWithShape="1">
          <a:blip r:embed="rId18"/>
          <a:srcRect t="16924" b="16363"/>
          <a:stretch/>
        </p:blipFill>
        <p:spPr>
          <a:xfrm>
            <a:off x="234150" y="34486792"/>
            <a:ext cx="1996650" cy="1332000"/>
          </a:xfrm>
          <a:prstGeom prst="rect">
            <a:avLst/>
          </a:prstGeom>
        </p:spPr>
      </p:pic>
      <p:pic>
        <p:nvPicPr>
          <p:cNvPr id="37" name="Picture 36">
            <a:extLst>
              <a:ext uri="{FF2B5EF4-FFF2-40B4-BE49-F238E27FC236}">
                <a16:creationId xmlns:a16="http://schemas.microsoft.com/office/drawing/2014/main" xmlns="" id="{3077B82E-8EE0-B7A6-E529-318DAC7CF723}"/>
              </a:ext>
            </a:extLst>
          </p:cNvPr>
          <p:cNvPicPr>
            <a:picLocks noChangeAspect="1"/>
          </p:cNvPicPr>
          <p:nvPr/>
        </p:nvPicPr>
        <p:blipFill>
          <a:blip r:embed="rId19"/>
          <a:stretch>
            <a:fillRect/>
          </a:stretch>
        </p:blipFill>
        <p:spPr>
          <a:xfrm>
            <a:off x="6413023" y="34508192"/>
            <a:ext cx="4463384" cy="1260000"/>
          </a:xfrm>
          <a:prstGeom prst="rect">
            <a:avLst/>
          </a:prstGeom>
        </p:spPr>
      </p:pic>
      <p:pic>
        <p:nvPicPr>
          <p:cNvPr id="38" name="Picture 37" descr="Logo&#10;&#10;Description automatically generated">
            <a:extLst>
              <a:ext uri="{FF2B5EF4-FFF2-40B4-BE49-F238E27FC236}">
                <a16:creationId xmlns:a16="http://schemas.microsoft.com/office/drawing/2014/main" xmlns="" id="{915F69AD-F959-0BB5-870E-1FA1E921CB87}"/>
              </a:ext>
            </a:extLst>
          </p:cNvPr>
          <p:cNvPicPr>
            <a:picLocks noChangeAspect="1"/>
          </p:cNvPicPr>
          <p:nvPr/>
        </p:nvPicPr>
        <p:blipFill rotWithShape="1">
          <a:blip r:embed="rId20"/>
          <a:srcRect l="13792" t="21206" r="12668" b="21531"/>
          <a:stretch/>
        </p:blipFill>
        <p:spPr>
          <a:xfrm>
            <a:off x="11521001" y="34477267"/>
            <a:ext cx="1286122" cy="1296000"/>
          </a:xfrm>
          <a:prstGeom prst="rect">
            <a:avLst/>
          </a:prstGeom>
        </p:spPr>
      </p:pic>
      <p:pic>
        <p:nvPicPr>
          <p:cNvPr id="45" name="Picture 44" descr="A picture containing logo&#10;&#10;Description automatically generated">
            <a:extLst>
              <a:ext uri="{FF2B5EF4-FFF2-40B4-BE49-F238E27FC236}">
                <a16:creationId xmlns:a16="http://schemas.microsoft.com/office/drawing/2014/main" xmlns="" id="{79FADAE5-7B42-564E-7A91-536EF2F3DB7D}"/>
              </a:ext>
            </a:extLst>
          </p:cNvPr>
          <p:cNvPicPr>
            <a:picLocks noChangeAspect="1"/>
          </p:cNvPicPr>
          <p:nvPr/>
        </p:nvPicPr>
        <p:blipFill>
          <a:blip r:embed="rId21"/>
          <a:stretch>
            <a:fillRect/>
          </a:stretch>
        </p:blipFill>
        <p:spPr>
          <a:xfrm>
            <a:off x="3154929" y="34502215"/>
            <a:ext cx="2447418" cy="1288800"/>
          </a:xfrm>
          <a:prstGeom prst="rect">
            <a:avLst/>
          </a:prstGeom>
        </p:spPr>
      </p:pic>
      <p:pic>
        <p:nvPicPr>
          <p:cNvPr id="46" name="Picture 45">
            <a:extLst>
              <a:ext uri="{FF2B5EF4-FFF2-40B4-BE49-F238E27FC236}">
                <a16:creationId xmlns:a16="http://schemas.microsoft.com/office/drawing/2014/main" xmlns="" id="{C119BD3B-424D-D640-5D34-C4B67A20D67E}"/>
              </a:ext>
            </a:extLst>
          </p:cNvPr>
          <p:cNvPicPr>
            <a:picLocks noChangeAspect="1"/>
          </p:cNvPicPr>
          <p:nvPr/>
        </p:nvPicPr>
        <p:blipFill>
          <a:blip r:embed="rId22"/>
          <a:stretch>
            <a:fillRect/>
          </a:stretch>
        </p:blipFill>
        <p:spPr>
          <a:xfrm>
            <a:off x="15220315" y="34481367"/>
            <a:ext cx="3233999" cy="1386000"/>
          </a:xfrm>
          <a:prstGeom prst="rect">
            <a:avLst/>
          </a:prstGeom>
        </p:spPr>
      </p:pic>
      <p:pic>
        <p:nvPicPr>
          <p:cNvPr id="47" name="Picture 46">
            <a:extLst>
              <a:ext uri="{FF2B5EF4-FFF2-40B4-BE49-F238E27FC236}">
                <a16:creationId xmlns:a16="http://schemas.microsoft.com/office/drawing/2014/main" xmlns="" id="{E8B646C3-792B-074D-861C-80781C8CA2B3}"/>
              </a:ext>
            </a:extLst>
          </p:cNvPr>
          <p:cNvPicPr>
            <a:picLocks noChangeAspect="1"/>
          </p:cNvPicPr>
          <p:nvPr/>
        </p:nvPicPr>
        <p:blipFill>
          <a:blip r:embed="rId23"/>
          <a:stretch>
            <a:fillRect/>
          </a:stretch>
        </p:blipFill>
        <p:spPr>
          <a:xfrm>
            <a:off x="19015158" y="34476037"/>
            <a:ext cx="5834934" cy="1357200"/>
          </a:xfrm>
          <a:prstGeom prst="rect">
            <a:avLst/>
          </a:prstGeom>
        </p:spPr>
      </p:pic>
      <p:graphicFrame>
        <p:nvGraphicFramePr>
          <p:cNvPr id="54" name="Объект 53">
            <a:extLst>
              <a:ext uri="{FF2B5EF4-FFF2-40B4-BE49-F238E27FC236}">
                <a16:creationId xmlns:a16="http://schemas.microsoft.com/office/drawing/2014/main" xmlns="" id="{C14A305A-5F12-4087-8703-C6562B733EF0}"/>
              </a:ext>
            </a:extLst>
          </p:cNvPr>
          <p:cNvGraphicFramePr>
            <a:graphicFrameLocks noChangeAspect="1"/>
          </p:cNvGraphicFramePr>
          <p:nvPr>
            <p:extLst>
              <p:ext uri="{D42A27DB-BD31-4B8C-83A1-F6EECF244321}">
                <p14:modId xmlns="" xmlns:p14="http://schemas.microsoft.com/office/powerpoint/2010/main" val="1166324692"/>
              </p:ext>
            </p:extLst>
          </p:nvPr>
        </p:nvGraphicFramePr>
        <p:xfrm>
          <a:off x="18527713" y="13631863"/>
          <a:ext cx="1776412" cy="490537"/>
        </p:xfrm>
        <a:graphic>
          <a:graphicData uri="http://schemas.openxmlformats.org/presentationml/2006/ole">
            <p:oleObj spid="_x0000_s1036" name="Объект упаковщика для оболочки" showAsIcon="1" r:id="rId24" imgW="1776960" imgH="491040" progId="Package">
              <p:embed/>
            </p:oleObj>
          </a:graphicData>
        </a:graphic>
      </p:graphicFrame>
      <p:sp>
        <p:nvSpPr>
          <p:cNvPr id="58" name="Прямоугольник 57">
            <a:extLst>
              <a:ext uri="{FF2B5EF4-FFF2-40B4-BE49-F238E27FC236}">
                <a16:creationId xmlns:a16="http://schemas.microsoft.com/office/drawing/2014/main" xmlns="" id="{0ED8E4D9-EC58-49D5-A16C-13796C11088D}"/>
              </a:ext>
            </a:extLst>
          </p:cNvPr>
          <p:cNvSpPr/>
          <p:nvPr/>
        </p:nvSpPr>
        <p:spPr>
          <a:xfrm>
            <a:off x="2752174" y="13134472"/>
            <a:ext cx="4968489" cy="3108543"/>
          </a:xfrm>
          <a:prstGeom prst="rect">
            <a:avLst/>
          </a:prstGeom>
        </p:spPr>
        <p:txBody>
          <a:bodyPr wrap="square">
            <a:spAutoFit/>
          </a:bodyPr>
          <a:lstStyle/>
          <a:p>
            <a:pPr marL="914400" lvl="1"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Fan</a:t>
            </a:r>
            <a:endParaRPr lang="kk-KZ" sz="2800" b="1"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Arduino microcontroller</a:t>
            </a:r>
            <a:endParaRPr lang="x-none" sz="2800" b="1"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kk-KZ" sz="2800" b="1" dirty="0">
                <a:latin typeface="Times New Roman" panose="02020603050405020304" pitchFamily="18" charset="0"/>
                <a:cs typeface="Times New Roman" panose="02020603050405020304" pitchFamily="18" charset="0"/>
              </a:rPr>
              <a:t>Power </a:t>
            </a:r>
            <a:r>
              <a:rPr lang="en-US" sz="2800" b="1" dirty="0">
                <a:latin typeface="Times New Roman" panose="02020603050405020304" pitchFamily="18" charset="0"/>
                <a:cs typeface="Times New Roman" panose="02020603050405020304" pitchFamily="18" charset="0"/>
              </a:rPr>
              <a:t>bank</a:t>
            </a:r>
            <a:endParaRPr lang="kk-KZ" sz="2800" b="1"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Bluetooth module of HC-06 device</a:t>
            </a:r>
            <a:endParaRPr lang="x-none" sz="2800" b="1"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Lamp</a:t>
            </a:r>
          </a:p>
          <a:p>
            <a:pPr marL="914400" lvl="1"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Mobile App</a:t>
            </a:r>
            <a:endParaRPr lang="x-none" sz="2800" b="1" dirty="0">
              <a:latin typeface="Times New Roman" panose="02020603050405020304" pitchFamily="18" charset="0"/>
              <a:cs typeface="Times New Roman" panose="02020603050405020304" pitchFamily="18" charset="0"/>
            </a:endParaRPr>
          </a:p>
        </p:txBody>
      </p:sp>
      <p:pic>
        <p:nvPicPr>
          <p:cNvPr id="60" name="Рисунок 59">
            <a:extLst>
              <a:ext uri="{FF2B5EF4-FFF2-40B4-BE49-F238E27FC236}">
                <a16:creationId xmlns:a16="http://schemas.microsoft.com/office/drawing/2014/main" xmlns="" id="{D43512E2-8BEA-46C4-9694-9F9F6544726D}"/>
              </a:ext>
            </a:extLst>
          </p:cNvPr>
          <p:cNvPicPr>
            <a:picLocks noChangeAspect="1"/>
          </p:cNvPicPr>
          <p:nvPr/>
        </p:nvPicPr>
        <p:blipFill>
          <a:blip r:embed="rId25"/>
          <a:stretch>
            <a:fillRect/>
          </a:stretch>
        </p:blipFill>
        <p:spPr>
          <a:xfrm>
            <a:off x="1918002" y="16599138"/>
            <a:ext cx="8441989" cy="2178741"/>
          </a:xfrm>
          <a:prstGeom prst="rect">
            <a:avLst/>
          </a:prstGeom>
        </p:spPr>
      </p:pic>
      <p:cxnSp>
        <p:nvCxnSpPr>
          <p:cNvPr id="88" name="Straight Connector 67">
            <a:extLst>
              <a:ext uri="{FF2B5EF4-FFF2-40B4-BE49-F238E27FC236}">
                <a16:creationId xmlns:a16="http://schemas.microsoft.com/office/drawing/2014/main" xmlns="" id="{AE19558A-F090-4739-B342-2D9AFF0FB305}"/>
              </a:ext>
            </a:extLst>
          </p:cNvPr>
          <p:cNvCxnSpPr>
            <a:cxnSpLocks/>
          </p:cNvCxnSpPr>
          <p:nvPr/>
        </p:nvCxnSpPr>
        <p:spPr>
          <a:xfrm>
            <a:off x="2473879" y="19802793"/>
            <a:ext cx="6014559" cy="0"/>
          </a:xfrm>
          <a:prstGeom prst="line">
            <a:avLst/>
          </a:prstGeom>
          <a:ln w="57150">
            <a:solidFill>
              <a:srgbClr val="C2003F"/>
            </a:solidFill>
            <a:prstDash val="dash"/>
          </a:ln>
        </p:spPr>
        <p:style>
          <a:lnRef idx="1">
            <a:schemeClr val="accent1"/>
          </a:lnRef>
          <a:fillRef idx="0">
            <a:schemeClr val="accent1"/>
          </a:fillRef>
          <a:effectRef idx="0">
            <a:schemeClr val="accent1"/>
          </a:effectRef>
          <a:fontRef idx="minor">
            <a:schemeClr val="tx1"/>
          </a:fontRef>
        </p:style>
      </p:cxnSp>
      <p:sp>
        <p:nvSpPr>
          <p:cNvPr id="71" name="Прямоугольник 70">
            <a:extLst>
              <a:ext uri="{FF2B5EF4-FFF2-40B4-BE49-F238E27FC236}">
                <a16:creationId xmlns:a16="http://schemas.microsoft.com/office/drawing/2014/main" xmlns="" id="{48FBCB28-96F2-41C4-8894-1FD815E0635D}"/>
              </a:ext>
            </a:extLst>
          </p:cNvPr>
          <p:cNvSpPr/>
          <p:nvPr/>
        </p:nvSpPr>
        <p:spPr>
          <a:xfrm>
            <a:off x="1478388" y="20334219"/>
            <a:ext cx="10985927" cy="7448193"/>
          </a:xfrm>
          <a:prstGeom prst="rect">
            <a:avLst/>
          </a:prstGeom>
        </p:spPr>
        <p:txBody>
          <a:bodyPr wrap="square">
            <a:spAutoFit/>
          </a:bodyPr>
          <a:lstStyle/>
          <a:p>
            <a:pPr lvl="1"/>
            <a:r>
              <a:rPr lang="en-US" sz="4000" b="1" dirty="0">
                <a:latin typeface="Arial Black" panose="020B0A04020102020204" pitchFamily="34" charset="0"/>
                <a:cs typeface="Times New Roman" panose="02020603050405020304" pitchFamily="18" charset="0"/>
              </a:rPr>
              <a:t>	We control the light and fan by voice using a smartphone. </a:t>
            </a:r>
            <a:r>
              <a:rPr lang="en-US" sz="4000" b="1" dirty="0">
                <a:latin typeface="Arial Black" panose="020B0A04020102020204" pitchFamily="34" charset="0"/>
              </a:rPr>
              <a:t>When we say “turn on the fan” with our voice, the fan is spinning. And if you say to your smartphone “turn off the fan” with your voice, the fan will stop rotating. There is a built-in light bulb, to turn on this lamp we say the word "light" to the smartphone with our voice, then the light will turn on, if we say "turn off the light" the light will turn off by itself.</a:t>
            </a:r>
            <a:endParaRPr lang="x-none" sz="4000" b="1" dirty="0">
              <a:solidFill>
                <a:srgbClr val="080808"/>
              </a:solidFill>
              <a:latin typeface="Arial Black" panose="020B0A04020102020204" pitchFamily="34" charset="0"/>
              <a:cs typeface="Times New Roman" panose="02020603050405020304" pitchFamily="18" charset="0"/>
            </a:endParaRPr>
          </a:p>
        </p:txBody>
      </p:sp>
      <p:pic>
        <p:nvPicPr>
          <p:cNvPr id="91" name="Рисунок 90">
            <a:extLst>
              <a:ext uri="{FF2B5EF4-FFF2-40B4-BE49-F238E27FC236}">
                <a16:creationId xmlns:a16="http://schemas.microsoft.com/office/drawing/2014/main" xmlns="" id="{46D62863-0467-4191-82F9-9827574AAE0F}"/>
              </a:ext>
            </a:extLst>
          </p:cNvPr>
          <p:cNvPicPr/>
          <p:nvPr/>
        </p:nvPicPr>
        <p:blipFill>
          <a:blip r:embed="rId26"/>
          <a:srcRect/>
          <a:stretch>
            <a:fillRect/>
          </a:stretch>
        </p:blipFill>
        <p:spPr bwMode="auto">
          <a:xfrm>
            <a:off x="1880292" y="27982427"/>
            <a:ext cx="7333903" cy="5014959"/>
          </a:xfrm>
          <a:prstGeom prst="rect">
            <a:avLst/>
          </a:prstGeom>
          <a:noFill/>
          <a:ln w="9525">
            <a:noFill/>
            <a:miter lim="800000"/>
            <a:headEnd/>
            <a:tailEnd/>
          </a:ln>
        </p:spPr>
      </p:pic>
      <p:pic>
        <p:nvPicPr>
          <p:cNvPr id="93" name="Рисунок 92">
            <a:extLst>
              <a:ext uri="{FF2B5EF4-FFF2-40B4-BE49-F238E27FC236}">
                <a16:creationId xmlns:a16="http://schemas.microsoft.com/office/drawing/2014/main" xmlns="" id="{44EAE04F-CD9E-4BAC-9F1D-68C0FD79EDE9}"/>
              </a:ext>
            </a:extLst>
          </p:cNvPr>
          <p:cNvPicPr/>
          <p:nvPr/>
        </p:nvPicPr>
        <p:blipFill>
          <a:blip r:embed="rId27"/>
          <a:srcRect/>
          <a:stretch>
            <a:fillRect/>
          </a:stretch>
        </p:blipFill>
        <p:spPr bwMode="auto">
          <a:xfrm>
            <a:off x="9767664" y="28811693"/>
            <a:ext cx="2832323" cy="4823011"/>
          </a:xfrm>
          <a:prstGeom prst="rect">
            <a:avLst/>
          </a:prstGeom>
          <a:noFill/>
          <a:ln w="9525">
            <a:noFill/>
            <a:miter lim="800000"/>
            <a:headEnd/>
            <a:tailEnd/>
          </a:ln>
        </p:spPr>
      </p:pic>
      <p:pic>
        <p:nvPicPr>
          <p:cNvPr id="94" name="Рисунок 93">
            <a:extLst>
              <a:ext uri="{FF2B5EF4-FFF2-40B4-BE49-F238E27FC236}">
                <a16:creationId xmlns:a16="http://schemas.microsoft.com/office/drawing/2014/main" xmlns="" id="{768A19AA-B7F2-4ABF-993D-B054C5E4E761}"/>
              </a:ext>
            </a:extLst>
          </p:cNvPr>
          <p:cNvPicPr/>
          <p:nvPr/>
        </p:nvPicPr>
        <p:blipFill rotWithShape="1">
          <a:blip r:embed="rId28" cstate="print"/>
          <a:srcRect l="7721" t="25994" r="9582" b="34362"/>
          <a:stretch/>
        </p:blipFill>
        <p:spPr bwMode="auto">
          <a:xfrm>
            <a:off x="13401499" y="15825062"/>
            <a:ext cx="3629200" cy="3116857"/>
          </a:xfrm>
          <a:prstGeom prst="rect">
            <a:avLst/>
          </a:prstGeom>
          <a:noFill/>
          <a:ln w="9525">
            <a:noFill/>
            <a:miter lim="800000"/>
            <a:headEnd/>
            <a:tailEnd/>
          </a:ln>
        </p:spPr>
      </p:pic>
      <p:cxnSp>
        <p:nvCxnSpPr>
          <p:cNvPr id="96" name="Straight Connector 67">
            <a:extLst>
              <a:ext uri="{FF2B5EF4-FFF2-40B4-BE49-F238E27FC236}">
                <a16:creationId xmlns:a16="http://schemas.microsoft.com/office/drawing/2014/main" xmlns="" id="{8BB6EF11-F802-4917-87C6-C7F257A83E75}"/>
              </a:ext>
            </a:extLst>
          </p:cNvPr>
          <p:cNvCxnSpPr>
            <a:cxnSpLocks/>
          </p:cNvCxnSpPr>
          <p:nvPr/>
        </p:nvCxnSpPr>
        <p:spPr>
          <a:xfrm>
            <a:off x="13869987" y="13941404"/>
            <a:ext cx="0" cy="3767315"/>
          </a:xfrm>
          <a:prstGeom prst="line">
            <a:avLst/>
          </a:prstGeom>
          <a:ln w="57150">
            <a:solidFill>
              <a:srgbClr val="C2003F"/>
            </a:solidFill>
            <a:prstDash val="dash"/>
          </a:ln>
        </p:spPr>
        <p:style>
          <a:lnRef idx="1">
            <a:schemeClr val="accent1"/>
          </a:lnRef>
          <a:fillRef idx="0">
            <a:schemeClr val="accent1"/>
          </a:fillRef>
          <a:effectRef idx="0">
            <a:schemeClr val="accent1"/>
          </a:effectRef>
          <a:fontRef idx="minor">
            <a:schemeClr val="tx1"/>
          </a:fontRef>
        </p:style>
      </p:cxnSp>
      <p:pic>
        <p:nvPicPr>
          <p:cNvPr id="97" name="Рисунок 96">
            <a:extLst>
              <a:ext uri="{FF2B5EF4-FFF2-40B4-BE49-F238E27FC236}">
                <a16:creationId xmlns:a16="http://schemas.microsoft.com/office/drawing/2014/main" xmlns="" id="{5B8BE5AB-BA36-4232-A496-AC4053E5DE22}"/>
              </a:ext>
            </a:extLst>
          </p:cNvPr>
          <p:cNvPicPr/>
          <p:nvPr/>
        </p:nvPicPr>
        <p:blipFill>
          <a:blip r:embed="rId29"/>
          <a:srcRect r="-1105" b="5440"/>
          <a:stretch>
            <a:fillRect/>
          </a:stretch>
        </p:blipFill>
        <p:spPr bwMode="auto">
          <a:xfrm>
            <a:off x="13540811" y="19902177"/>
            <a:ext cx="10043593" cy="5053239"/>
          </a:xfrm>
          <a:prstGeom prst="rect">
            <a:avLst/>
          </a:prstGeom>
          <a:noFill/>
          <a:ln w="57150">
            <a:solidFill>
              <a:schemeClr val="tx1"/>
            </a:solidFill>
            <a:miter lim="800000"/>
            <a:headEnd/>
            <a:tailEnd/>
          </a:ln>
        </p:spPr>
      </p:pic>
      <p:pic>
        <p:nvPicPr>
          <p:cNvPr id="98" name="Рисунок 97">
            <a:extLst>
              <a:ext uri="{FF2B5EF4-FFF2-40B4-BE49-F238E27FC236}">
                <a16:creationId xmlns:a16="http://schemas.microsoft.com/office/drawing/2014/main" xmlns="" id="{3C980586-7654-4A20-989E-DBDB40EB69FF}"/>
              </a:ext>
            </a:extLst>
          </p:cNvPr>
          <p:cNvPicPr/>
          <p:nvPr/>
        </p:nvPicPr>
        <p:blipFill>
          <a:blip r:embed="rId30"/>
          <a:srcRect r="-3547" b="13368"/>
          <a:stretch>
            <a:fillRect/>
          </a:stretch>
        </p:blipFill>
        <p:spPr bwMode="auto">
          <a:xfrm>
            <a:off x="14333072" y="25271422"/>
            <a:ext cx="9498749" cy="5228987"/>
          </a:xfrm>
          <a:prstGeom prst="rect">
            <a:avLst/>
          </a:prstGeom>
          <a:noFill/>
          <a:ln w="9525">
            <a:noFill/>
            <a:miter lim="800000"/>
            <a:headEnd/>
            <a:tailEnd/>
          </a:ln>
        </p:spPr>
      </p:pic>
      <p:cxnSp>
        <p:nvCxnSpPr>
          <p:cNvPr id="104" name="Straight Connector 67">
            <a:extLst>
              <a:ext uri="{FF2B5EF4-FFF2-40B4-BE49-F238E27FC236}">
                <a16:creationId xmlns:a16="http://schemas.microsoft.com/office/drawing/2014/main" xmlns="" id="{64A8ABDF-EDC1-477C-B62A-AE9BBAEC6C25}"/>
              </a:ext>
            </a:extLst>
          </p:cNvPr>
          <p:cNvCxnSpPr>
            <a:cxnSpLocks/>
          </p:cNvCxnSpPr>
          <p:nvPr/>
        </p:nvCxnSpPr>
        <p:spPr>
          <a:xfrm flipH="1">
            <a:off x="13221899" y="19125374"/>
            <a:ext cx="10043592" cy="0"/>
          </a:xfrm>
          <a:prstGeom prst="line">
            <a:avLst/>
          </a:prstGeom>
          <a:ln w="57150">
            <a:solidFill>
              <a:srgbClr val="C2003F"/>
            </a:solidFill>
            <a:prstDash val="dash"/>
          </a:ln>
        </p:spPr>
        <p:style>
          <a:lnRef idx="1">
            <a:schemeClr val="accent1"/>
          </a:lnRef>
          <a:fillRef idx="0">
            <a:schemeClr val="accent1"/>
          </a:fillRef>
          <a:effectRef idx="0">
            <a:schemeClr val="accent1"/>
          </a:effectRef>
          <a:fontRef idx="minor">
            <a:schemeClr val="tx1"/>
          </a:fontRef>
        </p:style>
      </p:cxnSp>
      <p:pic>
        <p:nvPicPr>
          <p:cNvPr id="6" name="Рисунок 5">
            <a:extLst>
              <a:ext uri="{FF2B5EF4-FFF2-40B4-BE49-F238E27FC236}">
                <a16:creationId xmlns:a16="http://schemas.microsoft.com/office/drawing/2014/main" xmlns="" id="{36F1F1CF-BD05-4CB5-8CB9-E78A29C93DA7}"/>
              </a:ext>
            </a:extLst>
          </p:cNvPr>
          <p:cNvPicPr>
            <a:picLocks noChangeAspect="1"/>
          </p:cNvPicPr>
          <p:nvPr/>
        </p:nvPicPr>
        <p:blipFill>
          <a:blip r:embed="rId31"/>
          <a:stretch>
            <a:fillRect/>
          </a:stretch>
        </p:blipFill>
        <p:spPr>
          <a:xfrm>
            <a:off x="15089010" y="30522560"/>
            <a:ext cx="8302088" cy="3290289"/>
          </a:xfrm>
          <a:prstGeom prst="rect">
            <a:avLst/>
          </a:prstGeom>
        </p:spPr>
      </p:pic>
    </p:spTree>
    <p:extLst>
      <p:ext uri="{BB962C8B-B14F-4D97-AF65-F5344CB8AC3E}">
        <p14:creationId xmlns="" xmlns:p14="http://schemas.microsoft.com/office/powerpoint/2010/main" val="2905267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729</TotalTime>
  <Words>132</Words>
  <Application>Microsoft Office PowerPoint</Application>
  <PresentationFormat>Произвольный</PresentationFormat>
  <Paragraphs>31</Paragraphs>
  <Slides>1</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vt:i4>
      </vt:variant>
    </vt:vector>
  </HeadingPairs>
  <TitlesOfParts>
    <vt:vector size="3" baseType="lpstr">
      <vt:lpstr>Office Theme</vt:lpstr>
      <vt:lpstr>Объект упаковщика для оболочки</vt:lpstr>
      <vt:lpstr>Слайд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metin ŞARDAĞ</dc:creator>
  <cp:lastModifiedBy>001</cp:lastModifiedBy>
  <cp:revision>37</cp:revision>
  <dcterms:created xsi:type="dcterms:W3CDTF">2021-08-15T13:06:59Z</dcterms:created>
  <dcterms:modified xsi:type="dcterms:W3CDTF">2022-11-25T11:41:27Z</dcterms:modified>
</cp:coreProperties>
</file>